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62" r:id="rId4"/>
    <p:sldId id="282" r:id="rId5"/>
    <p:sldId id="279" r:id="rId6"/>
    <p:sldId id="280" r:id="rId7"/>
    <p:sldId id="281" r:id="rId8"/>
    <p:sldId id="267" r:id="rId9"/>
    <p:sldId id="268" r:id="rId10"/>
    <p:sldId id="261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31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21" r:id="rId36"/>
    <p:sldId id="335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2" r:id="rId57"/>
    <p:sldId id="311" r:id="rId58"/>
    <p:sldId id="312" r:id="rId59"/>
    <p:sldId id="313" r:id="rId60"/>
    <p:sldId id="314" r:id="rId61"/>
    <p:sldId id="315" r:id="rId62"/>
    <p:sldId id="316" r:id="rId63"/>
    <p:sldId id="331" r:id="rId64"/>
    <p:sldId id="317" r:id="rId65"/>
    <p:sldId id="330" r:id="rId66"/>
    <p:sldId id="323" r:id="rId67"/>
    <p:sldId id="329" r:id="rId68"/>
    <p:sldId id="326" r:id="rId69"/>
    <p:sldId id="336" r:id="rId70"/>
    <p:sldId id="324" r:id="rId71"/>
    <p:sldId id="325" r:id="rId72"/>
    <p:sldId id="328" r:id="rId73"/>
    <p:sldId id="332" r:id="rId74"/>
    <p:sldId id="333" r:id="rId75"/>
    <p:sldId id="334" r:id="rId76"/>
    <p:sldId id="337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712"/>
  </p:normalViewPr>
  <p:slideViewPr>
    <p:cSldViewPr snapToGrid="0" snapToObjects="1">
      <p:cViewPr varScale="1">
        <p:scale>
          <a:sx n="117" d="100"/>
          <a:sy n="117" d="100"/>
        </p:scale>
        <p:origin x="2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widget-gallery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RforOperations2018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oi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oogle.github.io/styleguide/Rguide.xml#comments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 smtClean="0"/>
              <a:t>R Shiny for Operations and 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 smtClean="0"/>
              <a:t>Instructor: </a:t>
            </a:r>
            <a:r>
              <a:rPr lang="en-US" dirty="0" smtClean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w/ </a:t>
            </a:r>
            <a:r>
              <a:rPr lang="en-US" dirty="0" err="1" smtClean="0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Theme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Education:</a:t>
            </a:r>
          </a:p>
          <a:p>
            <a:r>
              <a:rPr lang="en-US" dirty="0" smtClean="0"/>
              <a:t>University of Pittsburgh: BA Political Science &amp; History 2010</a:t>
            </a:r>
          </a:p>
          <a:p>
            <a:r>
              <a:rPr lang="en-US" dirty="0" smtClean="0"/>
              <a:t>Heinz College: MS PPM 2015</a:t>
            </a:r>
          </a:p>
          <a:p>
            <a:pPr marL="0" indent="0">
              <a:buNone/>
            </a:pPr>
            <a:r>
              <a:rPr lang="en-US" b="1" dirty="0" smtClean="0"/>
              <a:t>Professional:</a:t>
            </a:r>
          </a:p>
          <a:p>
            <a:r>
              <a:rPr lang="en-US" dirty="0" smtClean="0"/>
              <a:t>PA State Democratic Party: Field Organizer 2010</a:t>
            </a:r>
          </a:p>
          <a:p>
            <a:r>
              <a:rPr lang="en-US" dirty="0" smtClean="0"/>
              <a:t>City Year Greater Philadelphia: Senior Corps Leader: 2011-2012</a:t>
            </a:r>
          </a:p>
          <a:p>
            <a:r>
              <a:rPr lang="en-US" dirty="0" smtClean="0"/>
              <a:t>Lutheran Child &amp; Family Services: Group Leader 2013</a:t>
            </a:r>
          </a:p>
          <a:p>
            <a:r>
              <a:rPr lang="en-US" dirty="0" smtClean="0"/>
              <a:t>City of Pittsburgh: Performance Improvement Analyst 2015-2017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Themes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Server 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Server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235200"/>
          </a:xfrm>
        </p:spPr>
        <p:txBody>
          <a:bodyPr>
            <a:normAutofit/>
          </a:bodyPr>
          <a:lstStyle/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List of functions called in the UI which generates plots, tables and other objects.</a:t>
            </a:r>
          </a:p>
          <a:p>
            <a:pPr lvl="1"/>
            <a:r>
              <a:rPr lang="en-US" dirty="0" smtClean="0"/>
              <a:t>Will regenerate whenever dependent inputs are changed, or based off of required action in UI.</a:t>
            </a:r>
          </a:p>
          <a:p>
            <a:pPr lvl="1"/>
            <a:r>
              <a:rPr lang="en-US" dirty="0" smtClean="0"/>
              <a:t>Shiny Apps will display from any graphics package including;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1300" y="4521200"/>
            <a:ext cx="7620000" cy="203132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</a:t>
            </a:r>
            <a:r>
              <a:rPr lang="en-US" dirty="0" err="1" smtClean="0"/>
              <a:t>gvis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googleVis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d3heatmap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ygraphs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ggmap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h</a:t>
            </a:r>
            <a:r>
              <a:rPr lang="en-US" dirty="0" err="1" smtClean="0"/>
              <a:t>ighcharter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rgl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DiagrammeR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rCharts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8" y="4550229"/>
            <a:ext cx="6682315" cy="1687285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Saving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1"/>
            <a:ext cx="6797262" cy="374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Output is a list which you build onto as you create your visuals</a:t>
            </a:r>
          </a:p>
          <a:p>
            <a:r>
              <a:rPr lang="en-US" dirty="0" smtClean="0"/>
              <a:t>Each entry in the list is called in the UI by the name saved.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The three outputs below are called by “</a:t>
            </a:r>
            <a:r>
              <a:rPr lang="en-US" dirty="0" err="1" smtClean="0"/>
              <a:t>report.table</a:t>
            </a:r>
            <a:r>
              <a:rPr lang="en-US" dirty="0" smtClean="0"/>
              <a:t>”, “</a:t>
            </a:r>
            <a:r>
              <a:rPr lang="en-US" dirty="0" err="1" smtClean="0"/>
              <a:t>downloadData</a:t>
            </a:r>
            <a:r>
              <a:rPr lang="en-US" dirty="0" smtClean="0"/>
              <a:t>” and “map” respectively.</a:t>
            </a:r>
          </a:p>
          <a:p>
            <a:r>
              <a:rPr lang="en-US" dirty="0" smtClean="0"/>
              <a:t>Otherwise these images work just like anything created in an </a:t>
            </a:r>
            <a:r>
              <a:rPr lang="en-US" dirty="0" err="1" smtClean="0"/>
              <a:t>RMarkdown</a:t>
            </a:r>
            <a:r>
              <a:rPr lang="en-US" dirty="0" smtClean="0"/>
              <a:t>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REVIEW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 Apps are made of up of three arguments.</a:t>
            </a:r>
          </a:p>
          <a:p>
            <a:pPr lvl="1"/>
            <a:r>
              <a:rPr lang="en-US" dirty="0" err="1" smtClean="0"/>
              <a:t>Ui</a:t>
            </a:r>
            <a:endParaRPr lang="en-US" dirty="0" smtClean="0"/>
          </a:p>
          <a:p>
            <a:pPr lvl="1"/>
            <a:r>
              <a:rPr lang="en-US" dirty="0" smtClean="0"/>
              <a:t>Server</a:t>
            </a:r>
          </a:p>
          <a:p>
            <a:r>
              <a:rPr lang="en-US" dirty="0" smtClean="0"/>
              <a:t>There are numerous layout selections and combinations</a:t>
            </a:r>
          </a:p>
          <a:p>
            <a:r>
              <a:rPr lang="en-US" dirty="0" smtClean="0"/>
              <a:t>To easily style your map you can use custom or free </a:t>
            </a:r>
            <a:r>
              <a:rPr lang="en-US" dirty="0" err="1" smtClean="0"/>
              <a:t>css</a:t>
            </a:r>
            <a:r>
              <a:rPr lang="en-US" dirty="0" smtClean="0"/>
              <a:t> bootstraps</a:t>
            </a:r>
          </a:p>
          <a:p>
            <a:r>
              <a:rPr lang="en-US" dirty="0" smtClean="0"/>
              <a:t>Outputs are functions which generate the desired content for the app’s UI</a:t>
            </a:r>
          </a:p>
          <a:p>
            <a:r>
              <a:rPr lang="en-US" dirty="0" smtClean="0"/>
              <a:t>GitHub is not the only versioning thing out there, but it</a:t>
            </a:r>
            <a:r>
              <a:rPr lang="mr-IN" dirty="0" smtClean="0"/>
              <a:t>’</a:t>
            </a:r>
            <a:r>
              <a:rPr lang="en-US" dirty="0" smtClean="0"/>
              <a:t>s the one our Professor is making us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 Dashboards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Dashboards are broken into a single argument made up of three arguments</a:t>
            </a:r>
          </a:p>
          <a:p>
            <a:pPr lvl="1"/>
            <a:r>
              <a:rPr lang="en-US" dirty="0" smtClean="0"/>
              <a:t>Header </a:t>
            </a:r>
            <a:r>
              <a:rPr lang="mr-IN" dirty="0" smtClean="0"/>
              <a:t>–</a:t>
            </a:r>
            <a:r>
              <a:rPr lang="en-US" dirty="0" smtClean="0"/>
              <a:t> Window title as well as Menus</a:t>
            </a:r>
          </a:p>
          <a:p>
            <a:pPr lvl="1"/>
            <a:r>
              <a:rPr lang="en-US" dirty="0" smtClean="0"/>
              <a:t>Sidebar </a:t>
            </a:r>
            <a:r>
              <a:rPr lang="mr-IN" dirty="0" smtClean="0"/>
              <a:t>–</a:t>
            </a:r>
            <a:r>
              <a:rPr lang="en-US" dirty="0" smtClean="0"/>
              <a:t> Sidebar for navigating Dashboard tabs and can hold global selection inputs</a:t>
            </a:r>
          </a:p>
          <a:p>
            <a:pPr lvl="1"/>
            <a:r>
              <a:rPr lang="en-US" dirty="0" smtClean="0"/>
              <a:t>Body </a:t>
            </a:r>
            <a:r>
              <a:rPr lang="mr-IN" dirty="0" smtClean="0"/>
              <a:t>–</a:t>
            </a:r>
            <a:r>
              <a:rPr lang="en-US" dirty="0" smtClean="0"/>
              <a:t> Where the magic happens.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657350"/>
            <a:ext cx="420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9" y="407719"/>
            <a:ext cx="8659580" cy="60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03" y="2307193"/>
            <a:ext cx="4207669" cy="2443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143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1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974361"/>
            <a:ext cx="3687288" cy="2367144"/>
          </a:xfrm>
        </p:spPr>
        <p:txBody>
          <a:bodyPr/>
          <a:lstStyle/>
          <a:p>
            <a:r>
              <a:rPr lang="en-US" dirty="0" smtClean="0"/>
              <a:t>Notifications </a:t>
            </a:r>
          </a:p>
          <a:p>
            <a:endParaRPr lang="en-US" dirty="0" smtClean="0"/>
          </a:p>
          <a:p>
            <a:r>
              <a:rPr lang="en-US" dirty="0" smtClean="0"/>
              <a:t>Tasks</a:t>
            </a:r>
          </a:p>
          <a:p>
            <a:endParaRPr lang="en-US" dirty="0" smtClean="0"/>
          </a:p>
          <a:p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367" y="720643"/>
            <a:ext cx="8403604" cy="308379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1"/>
          <a:stretch/>
        </p:blipFill>
        <p:spPr>
          <a:xfrm>
            <a:off x="3384367" y="3868469"/>
            <a:ext cx="569686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751" r="25651" b="1587"/>
          <a:stretch/>
        </p:blipFill>
        <p:spPr>
          <a:xfrm>
            <a:off x="2663848" y="4773142"/>
            <a:ext cx="615538" cy="5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r="-1"/>
          <a:stretch/>
        </p:blipFill>
        <p:spPr>
          <a:xfrm>
            <a:off x="3076598" y="5671130"/>
            <a:ext cx="522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/>
          <a:stretch/>
        </p:blipFill>
        <p:spPr>
          <a:xfrm>
            <a:off x="1371403" y="1762866"/>
            <a:ext cx="2657123" cy="3532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Sidebar</a:t>
            </a:r>
          </a:p>
        </p:txBody>
      </p:sp>
    </p:spTree>
    <p:extLst>
      <p:ext uri="{BB962C8B-B14F-4D97-AF65-F5344CB8AC3E}">
        <p14:creationId xmlns:p14="http://schemas.microsoft.com/office/powerpoint/2010/main" val="363436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516359"/>
            <a:ext cx="9601200" cy="282181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073236"/>
            <a:ext cx="6572992" cy="23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Menu Items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tabName</a:t>
            </a:r>
            <a:r>
              <a:rPr lang="en-US" dirty="0" smtClean="0"/>
              <a:t> referenced in body.</a:t>
            </a:r>
          </a:p>
          <a:p>
            <a:r>
              <a:rPr lang="en-US" dirty="0" smtClean="0"/>
              <a:t>Global Inputs </a:t>
            </a:r>
            <a:r>
              <a:rPr lang="mr-IN" dirty="0" smtClean="0"/>
              <a:t>–</a:t>
            </a:r>
            <a:r>
              <a:rPr lang="en-US" dirty="0" smtClean="0"/>
              <a:t> Should work on all tabs and for all visuals.</a:t>
            </a:r>
          </a:p>
        </p:txBody>
      </p:sp>
    </p:spTree>
    <p:extLst>
      <p:ext uri="{BB962C8B-B14F-4D97-AF65-F5344CB8AC3E}">
        <p14:creationId xmlns:p14="http://schemas.microsoft.com/office/powerpoint/2010/main" val="334041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470054"/>
            <a:ext cx="5659222" cy="411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61435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99" y="492826"/>
            <a:ext cx="8379557" cy="35814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1692" y="4502732"/>
            <a:ext cx="8461169" cy="1933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Tab Items </a:t>
            </a:r>
            <a:r>
              <a:rPr lang="mr-IN" dirty="0"/>
              <a:t>–</a:t>
            </a:r>
            <a:r>
              <a:rPr lang="en-US" dirty="0" smtClean="0"/>
              <a:t> by name in Menu</a:t>
            </a:r>
          </a:p>
          <a:p>
            <a:r>
              <a:rPr lang="en-US" dirty="0" smtClean="0"/>
              <a:t>Row\Page </a:t>
            </a:r>
            <a:r>
              <a:rPr lang="mr-IN" dirty="0"/>
              <a:t>– </a:t>
            </a:r>
            <a:r>
              <a:rPr lang="en-US" dirty="0" smtClean="0"/>
              <a:t>based layouts</a:t>
            </a:r>
          </a:p>
          <a:p>
            <a:r>
              <a:rPr lang="en-US" dirty="0" smtClean="0"/>
              <a:t>Box</a:t>
            </a:r>
            <a:r>
              <a:rPr lang="mr-IN" dirty="0"/>
              <a:t> – </a:t>
            </a:r>
            <a:r>
              <a:rPr lang="en-US" dirty="0" smtClean="0"/>
              <a:t>All contents should go in a box</a:t>
            </a:r>
          </a:p>
          <a:p>
            <a:pPr lvl="1"/>
            <a:r>
              <a:rPr lang="en-US" dirty="0" smtClean="0"/>
              <a:t>Page is broken into 12 equal bars. Width can be 1-12</a:t>
            </a:r>
          </a:p>
          <a:p>
            <a:pPr lvl="1"/>
            <a:r>
              <a:rPr lang="en-US" dirty="0" smtClean="0"/>
              <a:t>If 12+ is specified content will kick to new row automatically, anything unspecified will get squished.</a:t>
            </a:r>
          </a:p>
          <a:p>
            <a:r>
              <a:rPr lang="en-US" dirty="0" smtClean="0"/>
              <a:t>Inputs</a:t>
            </a:r>
            <a:r>
              <a:rPr lang="mr-IN" dirty="0"/>
              <a:t> –</a:t>
            </a:r>
            <a:r>
              <a:rPr lang="en-US" dirty="0" smtClean="0"/>
              <a:t> can also go in boxes here should be clear what visuals they work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4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br>
              <a:rPr lang="en-US" dirty="0" smtClean="0"/>
            </a:br>
            <a:r>
              <a:rPr lang="en-US" dirty="0" smtClean="0"/>
              <a:t>&amp; Reactivity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shiny.rstudio.com/gallery/widget-gallery.html</a:t>
            </a:r>
            <a:endParaRPr lang="en-US" dirty="0" smtClean="0"/>
          </a:p>
          <a:p>
            <a:r>
              <a:rPr lang="en-US" dirty="0" smtClean="0"/>
              <a:t>Section 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8534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Input Widgets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Inputs are sent to the server function as a list.</a:t>
            </a:r>
          </a:p>
          <a:p>
            <a:r>
              <a:rPr lang="en-US" dirty="0" smtClean="0"/>
              <a:t>Each are called by input$“</a:t>
            </a:r>
            <a:r>
              <a:rPr lang="en-US" dirty="0" err="1" smtClean="0"/>
              <a:t>inputId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Value and length of the input depends on the widget</a:t>
            </a:r>
          </a:p>
          <a:p>
            <a:r>
              <a:rPr lang="en-US" dirty="0" smtClean="0"/>
              <a:t>Inputs can even be entire files, images, </a:t>
            </a:r>
            <a:r>
              <a:rPr lang="en-US" dirty="0" err="1" smtClean="0"/>
              <a:t>urls</a:t>
            </a:r>
            <a:r>
              <a:rPr lang="en-US" dirty="0" smtClean="0"/>
              <a:t>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23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6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bare bones</a:t>
            </a:r>
          </a:p>
          <a:p>
            <a:r>
              <a:rPr lang="en-US" dirty="0" smtClean="0"/>
              <a:t>Basic Concepts of Shiny Apps</a:t>
            </a:r>
          </a:p>
          <a:p>
            <a:r>
              <a:rPr lang="en-US" dirty="0" smtClean="0"/>
              <a:t>Shiny Dashboards</a:t>
            </a:r>
          </a:p>
          <a:p>
            <a:r>
              <a:rPr lang="en-US" dirty="0" smtClean="0"/>
              <a:t>Widgets &amp; Reactivity</a:t>
            </a:r>
          </a:p>
          <a:p>
            <a:r>
              <a:rPr lang="en-US" dirty="0" smtClean="0"/>
              <a:t>Update Inputs &amp; More</a:t>
            </a:r>
          </a:p>
          <a:p>
            <a:r>
              <a:rPr lang="en-US" dirty="0" smtClean="0"/>
              <a:t>Shiny &amp; </a:t>
            </a:r>
            <a:r>
              <a:rPr lang="en-US" dirty="0" err="1" smtClean="0"/>
              <a:t>Rmarkdown</a:t>
            </a:r>
            <a:endParaRPr lang="en-US" dirty="0" smtClean="0"/>
          </a:p>
          <a:p>
            <a:r>
              <a:rPr lang="en-US" dirty="0" smtClean="0"/>
              <a:t>shinyapps.io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7993"/>
          <a:stretch/>
        </p:blipFill>
        <p:spPr>
          <a:xfrm>
            <a:off x="1023561" y="1389413"/>
            <a:ext cx="6517065" cy="3372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Numeric Input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Goes up and down based off clicks</a:t>
            </a:r>
          </a:p>
          <a:p>
            <a:r>
              <a:rPr lang="en-US" dirty="0" smtClean="0"/>
              <a:t>Stored as single numeric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13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7"/>
          <a:stretch/>
        </p:blipFill>
        <p:spPr>
          <a:xfrm>
            <a:off x="1023561" y="695574"/>
            <a:ext cx="6517065" cy="430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Action Button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+1 each time it is clicked</a:t>
            </a:r>
          </a:p>
          <a:p>
            <a:r>
              <a:rPr lang="en-US" dirty="0" smtClean="0"/>
              <a:t>Stored as single numeric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8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03728"/>
            <a:ext cx="4772286" cy="2735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Slider/Range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Either a single integer or list of 2 called separately by input$“</a:t>
            </a:r>
            <a:r>
              <a:rPr lang="en-US" dirty="0" err="1" smtClean="0"/>
              <a:t>inputId</a:t>
            </a:r>
            <a:r>
              <a:rPr lang="en-US" dirty="0" smtClean="0"/>
              <a:t>”[1</a:t>
            </a:r>
            <a:r>
              <a:rPr lang="en-US" dirty="0"/>
              <a:t>] </a:t>
            </a:r>
            <a:r>
              <a:rPr lang="en-US" dirty="0" smtClean="0"/>
              <a:t>and input</a:t>
            </a:r>
            <a:r>
              <a:rPr lang="en-US" dirty="0"/>
              <a:t>$“</a:t>
            </a:r>
            <a:r>
              <a:rPr lang="en-US" dirty="0" err="1"/>
              <a:t>inputId</a:t>
            </a:r>
            <a:r>
              <a:rPr lang="en-US" dirty="0" smtClean="0"/>
              <a:t>”[2]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802744"/>
            <a:ext cx="4813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7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56273"/>
            <a:ext cx="6517065" cy="342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Text Input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Can be tied to action button or enter to initialize input.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54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193047"/>
            <a:ext cx="6517065" cy="415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Radio Buttons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Only one option</a:t>
            </a:r>
          </a:p>
          <a:p>
            <a:r>
              <a:rPr lang="en-US" dirty="0" smtClean="0"/>
              <a:t>Value can be dictated in your code, but will default to the value of the text in the choices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1" y="1589581"/>
            <a:ext cx="6517065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Select input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Can be set to only one selected option or multiple</a:t>
            </a:r>
          </a:p>
          <a:p>
            <a:r>
              <a:rPr lang="en-US" dirty="0" smtClean="0"/>
              <a:t>Value can be dictated in your code, but will default to the value of the text in the choices field</a:t>
            </a:r>
          </a:p>
          <a:p>
            <a:r>
              <a:rPr lang="en-US" dirty="0" smtClean="0"/>
              <a:t>Stored either as a single object or as a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58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1589581"/>
            <a:ext cx="5574170" cy="33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Checkbox Group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can be selected</a:t>
            </a:r>
          </a:p>
          <a:p>
            <a:r>
              <a:rPr lang="en-US" dirty="0" smtClean="0"/>
              <a:t>Value can be dictated in your code, but will default to the value of the text in the choices field</a:t>
            </a:r>
          </a:p>
          <a:p>
            <a:r>
              <a:rPr lang="en-US" dirty="0" smtClean="0"/>
              <a:t>Stored either as a single object or as a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17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Single Checkbox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52257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 smtClean="0"/>
              <a:t>GitHub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What to 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course materials </a:t>
            </a:r>
            <a:r>
              <a:rPr lang="en-US" dirty="0"/>
              <a:t>are available through GitHub: </a:t>
            </a:r>
            <a:r>
              <a:rPr lang="en-US" dirty="0">
                <a:hlinkClick r:id="rId2"/>
              </a:rPr>
              <a:t>https://github.com/RforOperations2018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Download GitHub for Desktop: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https://desktop.github.com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an account: </a:t>
            </a:r>
            <a:r>
              <a:rPr lang="en-US" dirty="0" smtClean="0">
                <a:hlinkClick r:id="rId4"/>
              </a:rPr>
              <a:t>https://github.com/join</a:t>
            </a:r>
            <a:endParaRPr lang="en-US" dirty="0" smtClean="0"/>
          </a:p>
          <a:p>
            <a:r>
              <a:rPr lang="en-US" dirty="0" smtClean="0"/>
              <a:t>Follow the Course repository (repo)</a:t>
            </a:r>
          </a:p>
          <a:p>
            <a:r>
              <a:rPr lang="en-US" dirty="0" smtClean="0"/>
              <a:t>All of your projects should have their own GitHub repo.</a:t>
            </a:r>
          </a:p>
          <a:p>
            <a:r>
              <a:rPr lang="en-US" dirty="0" smtClean="0"/>
              <a:t>This is so I can see what you tried, and also determine who did one on any group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966454"/>
            <a:ext cx="4772286" cy="2410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Date/Range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Either a single integer or list of 2 called separately by input$“</a:t>
            </a:r>
            <a:r>
              <a:rPr lang="en-US" dirty="0" err="1" smtClean="0"/>
              <a:t>inputId</a:t>
            </a:r>
            <a:r>
              <a:rPr lang="en-US" dirty="0" smtClean="0"/>
              <a:t>”[1] and input$“</a:t>
            </a:r>
            <a:r>
              <a:rPr lang="en-US" dirty="0" err="1" smtClean="0"/>
              <a:t>inputId</a:t>
            </a:r>
            <a:r>
              <a:rPr lang="en-US" dirty="0" smtClean="0"/>
              <a:t>”[2]</a:t>
            </a:r>
          </a:p>
          <a:p>
            <a:r>
              <a:rPr lang="en-US" dirty="0" smtClean="0"/>
              <a:t>R will see these </a:t>
            </a:r>
            <a:r>
              <a:rPr lang="en-US" smtClean="0"/>
              <a:t>as Dates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8" y="3971102"/>
            <a:ext cx="4813300" cy="24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0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08" y="2003414"/>
            <a:ext cx="5574170" cy="2531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Single Checkbox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8817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848136"/>
            <a:ext cx="4772286" cy="2647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File Input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make sure your code checks the format and end of the file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3802744"/>
            <a:ext cx="4652818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61" y="1877093"/>
            <a:ext cx="3251200" cy="3251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77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in R is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86052"/>
          </a:xfrm>
        </p:spPr>
        <p:txBody>
          <a:bodyPr>
            <a:normAutofit/>
          </a:bodyPr>
          <a:lstStyle/>
          <a:p>
            <a:r>
              <a:rPr lang="en-US" dirty="0" smtClean="0"/>
              <a:t>Reactive Datasets are a functions you can call whenever you need a set of actions to occur based off of filters in your application</a:t>
            </a:r>
          </a:p>
          <a:p>
            <a:r>
              <a:rPr lang="en-US" dirty="0" smtClean="0"/>
              <a:t>They should be used whenever you are using the same inputs/filters on the same data for multiple outputs/visuals.</a:t>
            </a:r>
          </a:p>
          <a:p>
            <a:r>
              <a:rPr lang="en-US" dirty="0" smtClean="0"/>
              <a:t>You can call reactive functions within other reactive functions for simple</a:t>
            </a:r>
          </a:p>
          <a:p>
            <a:r>
              <a:rPr lang="en-US" dirty="0" smtClean="0"/>
              <a:t>These go in the server function/files</a:t>
            </a:r>
          </a:p>
          <a:p>
            <a:r>
              <a:rPr lang="en-US" dirty="0" smtClean="0"/>
              <a:t>They are called as any function but with no arguments</a:t>
            </a:r>
          </a:p>
          <a:p>
            <a:r>
              <a:rPr lang="en-US" dirty="0" smtClean="0"/>
              <a:t>Caches results to speed up loading</a:t>
            </a:r>
          </a:p>
          <a:p>
            <a:r>
              <a:rPr lang="en-US" dirty="0" smtClean="0"/>
              <a:t>Ensures your visuals are all showing the same information</a:t>
            </a:r>
          </a:p>
          <a:p>
            <a:r>
              <a:rPr lang="en-US" dirty="0" smtClean="0"/>
              <a:t>Shorter more legible code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500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181600" cy="2226624"/>
          </a:xfrm>
        </p:spPr>
        <p:txBody>
          <a:bodyPr/>
          <a:lstStyle/>
          <a:p>
            <a:r>
              <a:rPr lang="en-US" dirty="0" smtClean="0"/>
              <a:t>Using our Shiny Dashboard from last week we have a bunch of plots and info boxes using the same data and filters.</a:t>
            </a:r>
          </a:p>
          <a:p>
            <a:r>
              <a:rPr lang="en-US" dirty="0" smtClean="0"/>
              <a:t>If we add reactive functions we can call the filtered data automatically in each output.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5" y="1707387"/>
            <a:ext cx="4448175" cy="182609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4617212"/>
            <a:ext cx="10058400" cy="1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2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Updates inputs and more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70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&amp; Observe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time you wish to update part of your UI you will need to include an event observer. </a:t>
            </a:r>
          </a:p>
          <a:p>
            <a:r>
              <a:rPr lang="en-US" dirty="0" smtClean="0"/>
              <a:t>Here you will be observing an input that your user can interact with</a:t>
            </a:r>
          </a:p>
          <a:p>
            <a:r>
              <a:rPr lang="en-US" dirty="0" smtClean="0"/>
              <a:t>Observers can be done in one of two ways. Event observers or generic observer function</a:t>
            </a:r>
          </a:p>
          <a:p>
            <a:pPr lvl="1"/>
            <a:r>
              <a:rPr lang="en-US" dirty="0" err="1" smtClean="0"/>
              <a:t>observeEvent</a:t>
            </a:r>
            <a:r>
              <a:rPr lang="en-US" dirty="0" smtClean="0"/>
              <a:t>() when you are observing a particular input</a:t>
            </a:r>
          </a:p>
          <a:p>
            <a:pPr lvl="1"/>
            <a:r>
              <a:rPr lang="en-US" dirty="0" smtClean="0"/>
              <a:t>observe() </a:t>
            </a:r>
            <a:r>
              <a:rPr lang="en-US" dirty="0"/>
              <a:t>works </a:t>
            </a:r>
            <a:r>
              <a:rPr lang="en-US" dirty="0" smtClean="0"/>
              <a:t>if you want to observe multiple things, or non-input based </a:t>
            </a:r>
            <a:r>
              <a:rPr lang="en-US" smtClean="0"/>
              <a:t>object such as </a:t>
            </a:r>
            <a:r>
              <a:rPr lang="en-US" dirty="0" smtClean="0"/>
              <a:t>the </a:t>
            </a:r>
            <a:r>
              <a:rPr lang="en-US" smtClean="0"/>
              <a:t>output or content of </a:t>
            </a:r>
            <a:r>
              <a:rPr lang="en-US" dirty="0" smtClean="0"/>
              <a:t>a </a:t>
            </a:r>
            <a:r>
              <a:rPr lang="en-US" smtClean="0"/>
              <a:t>reactive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6" name="Rectangle 15" title="Side bar">
            <a:extLst>
              <a:ext uri="{FF2B5EF4-FFF2-40B4-BE49-F238E27FC236}">
                <a16:creationId xmlns:a16="http://schemas.microsoft.com/office/drawing/2014/main" xmlns="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 title="Side bar">
            <a:extLst>
              <a:ext uri="{FF2B5EF4-FFF2-40B4-BE49-F238E27FC236}">
                <a16:creationId xmlns:a16="http://schemas.microsoft.com/office/drawing/2014/main" xmlns="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95" y="922835"/>
            <a:ext cx="7382572" cy="5315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How to use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dirty="0" smtClean="0"/>
              <a:t>Select lines to “commit” to your code, add comments and title each commit.</a:t>
            </a:r>
            <a:endParaRPr lang="en-US" sz="2800" dirty="0"/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smtClean="0"/>
              <a:t>Let’s you go back to old code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98482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Observer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Here we will look at how I use this in the Burgh’s Eye View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5" y="3444657"/>
            <a:ext cx="8805835" cy="2813435"/>
          </a:xfrm>
        </p:spPr>
      </p:pic>
    </p:spTree>
    <p:extLst>
      <p:ext uri="{BB962C8B-B14F-4D97-AF65-F5344CB8AC3E}">
        <p14:creationId xmlns:p14="http://schemas.microsoft.com/office/powerpoint/2010/main" val="3969523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 smtClean="0"/>
              <a:t>Before: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After: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06251"/>
            <a:ext cx="4448175" cy="354089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314923"/>
            <a:ext cx="4448175" cy="3523554"/>
          </a:xfrm>
        </p:spPr>
      </p:pic>
    </p:spTree>
    <p:extLst>
      <p:ext uri="{BB962C8B-B14F-4D97-AF65-F5344CB8AC3E}">
        <p14:creationId xmlns:p14="http://schemas.microsoft.com/office/powerpoint/2010/main" val="2170659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3053443"/>
            <a:ext cx="10561520" cy="10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8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Bookmarking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5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Bookmarking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425042"/>
            <a:ext cx="7427641" cy="47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699"/>
            <a:ext cx="10131744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4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Bars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7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Bar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28750"/>
            <a:ext cx="8343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Style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7349319" cy="2299649"/>
          </a:xfrm>
        </p:spPr>
        <p:txBody>
          <a:bodyPr>
            <a:normAutofit/>
          </a:bodyPr>
          <a:lstStyle/>
          <a:p>
            <a:r>
              <a:rPr lang="en-US" dirty="0" smtClean="0"/>
              <a:t>We will be using the Google R Style Guide for </a:t>
            </a:r>
            <a:r>
              <a:rPr lang="en-US" dirty="0"/>
              <a:t>this course: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google.github.io/styleguide/Rguide.xml#comments</a:t>
            </a:r>
            <a:endParaRPr lang="en-US" dirty="0" smtClean="0"/>
          </a:p>
          <a:p>
            <a:r>
              <a:rPr lang="en-US" dirty="0" smtClean="0"/>
              <a:t>Note the following passage on commenting as all graded code will require comments so I know what your code is supposed to accomplish.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22" y="4051774"/>
            <a:ext cx="730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 &amp; </a:t>
            </a:r>
            <a:r>
              <a:rPr lang="en-US" dirty="0" err="1" smtClean="0"/>
              <a:t>Rmarkdown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Flexdashboard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Shiny Apps.io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http://www.shinyapps.io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Section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 free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543"/>
            <a:ext cx="83348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39" y="4747532"/>
            <a:ext cx="6686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your account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72" y="1616528"/>
            <a:ext cx="5051528" cy="497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1" y="1616528"/>
            <a:ext cx="5062674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todays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693533"/>
            <a:ext cx="7030115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1099457"/>
            <a:ext cx="59531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Concepts of Shiny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Parts of the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 smtClean="0"/>
              <a:t>UI </a:t>
            </a:r>
            <a:r>
              <a:rPr lang="mr-IN" b="1" dirty="0" smtClean="0"/>
              <a:t>–</a:t>
            </a:r>
            <a:r>
              <a:rPr lang="en-US" b="1" dirty="0" smtClean="0"/>
              <a:t> User Interface</a:t>
            </a:r>
          </a:p>
          <a:p>
            <a:pPr lvl="1"/>
            <a:r>
              <a:rPr lang="en-US" dirty="0" smtClean="0"/>
              <a:t>Builds the webpage</a:t>
            </a:r>
          </a:p>
          <a:p>
            <a:pPr lvl="1"/>
            <a:r>
              <a:rPr lang="en-US" dirty="0" smtClean="0"/>
              <a:t>Can be done in R code OR HTML</a:t>
            </a:r>
          </a:p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Generates all reactive content</a:t>
            </a:r>
          </a:p>
          <a:p>
            <a:pPr lvl="1"/>
            <a:r>
              <a:rPr lang="en-US" dirty="0" smtClean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6400"/>
            <a:ext cx="391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448</TotalTime>
  <Words>1205</Words>
  <Application>Microsoft Office PowerPoint</Application>
  <PresentationFormat>Widescreen</PresentationFormat>
  <Paragraphs>199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Franklin Gothic Book</vt:lpstr>
      <vt:lpstr>Mangal</vt:lpstr>
      <vt:lpstr>Crop</vt:lpstr>
      <vt:lpstr>R Shiny for Operations and GIS</vt:lpstr>
      <vt:lpstr>About the Instructor</vt:lpstr>
      <vt:lpstr>Today’s Schedule</vt:lpstr>
      <vt:lpstr>Schedule</vt:lpstr>
      <vt:lpstr>GitHub  What to do:</vt:lpstr>
      <vt:lpstr>How to use Github</vt:lpstr>
      <vt:lpstr>R Style Guide</vt:lpstr>
      <vt:lpstr>Basic Concepts of Shiny apps</vt:lpstr>
      <vt:lpstr>Two Basic Parts of the function</vt:lpstr>
      <vt:lpstr>The User Interface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The Server Function</vt:lpstr>
      <vt:lpstr>Introduction to Server Function</vt:lpstr>
      <vt:lpstr>Saving Outputs</vt:lpstr>
      <vt:lpstr>Section 1 REVIEW</vt:lpstr>
      <vt:lpstr>Practice</vt:lpstr>
      <vt:lpstr>Shiny Dashboards</vt:lpstr>
      <vt:lpstr>Basic Layout</vt:lpstr>
      <vt:lpstr>PowerPoint Presentation</vt:lpstr>
      <vt:lpstr>Headers</vt:lpstr>
      <vt:lpstr>Options</vt:lpstr>
      <vt:lpstr>Sidebar</vt:lpstr>
      <vt:lpstr>PowerPoint Presentation</vt:lpstr>
      <vt:lpstr>Body</vt:lpstr>
      <vt:lpstr>PowerPoint Presentation</vt:lpstr>
      <vt:lpstr>Practice</vt:lpstr>
      <vt:lpstr>Break</vt:lpstr>
      <vt:lpstr>Widgets &amp; Reactivity</vt:lpstr>
      <vt:lpstr>How do Input Widgets Work?</vt:lpstr>
      <vt:lpstr>Numeric Inputs</vt:lpstr>
      <vt:lpstr>Numeric Input</vt:lpstr>
      <vt:lpstr>Action Button</vt:lpstr>
      <vt:lpstr>Slider/Range</vt:lpstr>
      <vt:lpstr>Text Inputs</vt:lpstr>
      <vt:lpstr>Text Input</vt:lpstr>
      <vt:lpstr>Radio Buttons</vt:lpstr>
      <vt:lpstr>Select input</vt:lpstr>
      <vt:lpstr>Checkbox Group</vt:lpstr>
      <vt:lpstr>Other Inputs</vt:lpstr>
      <vt:lpstr>Single Checkbox</vt:lpstr>
      <vt:lpstr>Date/Range</vt:lpstr>
      <vt:lpstr>Single Checkbox</vt:lpstr>
      <vt:lpstr>File Input</vt:lpstr>
      <vt:lpstr>reactive</vt:lpstr>
      <vt:lpstr>Everything in R is a Function</vt:lpstr>
      <vt:lpstr>Reactive Example</vt:lpstr>
      <vt:lpstr>Practice</vt:lpstr>
      <vt:lpstr>Updates inputs and more</vt:lpstr>
      <vt:lpstr>Updates</vt:lpstr>
      <vt:lpstr>Updates &amp; Observe Events</vt:lpstr>
      <vt:lpstr>Event Observer Example</vt:lpstr>
      <vt:lpstr>Before:  After:</vt:lpstr>
      <vt:lpstr>Notifications</vt:lpstr>
      <vt:lpstr>Notification Example</vt:lpstr>
      <vt:lpstr>Bookmarking</vt:lpstr>
      <vt:lpstr>Bookmarking Example</vt:lpstr>
      <vt:lpstr>Progress Bars</vt:lpstr>
      <vt:lpstr>Progress Bar Example</vt:lpstr>
      <vt:lpstr>Practice</vt:lpstr>
      <vt:lpstr>Break</vt:lpstr>
      <vt:lpstr>Shiny &amp; Rmarkdown</vt:lpstr>
      <vt:lpstr>Flexdashboard</vt:lpstr>
      <vt:lpstr>Shiny Apps.io</vt:lpstr>
      <vt:lpstr>Register a free Account</vt:lpstr>
      <vt:lpstr>Connect your account</vt:lpstr>
      <vt:lpstr>Publish todays app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26</cp:revision>
  <dcterms:created xsi:type="dcterms:W3CDTF">2017-07-16T23:50:20Z</dcterms:created>
  <dcterms:modified xsi:type="dcterms:W3CDTF">2018-01-26T21:06:55Z</dcterms:modified>
</cp:coreProperties>
</file>